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  <p:embeddedFont>
      <p:font typeface="Graphik Regular" panose="020B0503030202060203" pitchFamily="34" charset="0"/>
      <p:regular r:id="rId20"/>
      <p:italic r:id="rId21"/>
    </p:embeddedFont>
    <p:embeddedFont>
      <p:font typeface="Rubik Medium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8" autoAdjust="0"/>
    <p:restoredTop sz="89319" autoAdjust="0"/>
  </p:normalViewPr>
  <p:slideViewPr>
    <p:cSldViewPr>
      <p:cViewPr>
        <p:scale>
          <a:sx n="40" d="100"/>
          <a:sy n="40" d="100"/>
        </p:scale>
        <p:origin x="117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935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232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.jpe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g"/><Relationship Id="rId7" Type="http://schemas.openxmlformats.org/officeDocument/2006/relationships/image" Target="../media/image16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hyperlink" Target="https://www.linkedin.com/in/syahrildimassabirin/" TargetMode="External"/><Relationship Id="rId5" Type="http://schemas.openxmlformats.org/officeDocument/2006/relationships/image" Target="../media/image9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hyperlink" Target="https://github.com/sabirinID/Kalbe-Nutritionals-Data-Engineer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441915" y="0"/>
            <a:ext cx="3846086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5" name="Google Shape;113;p1">
            <a:extLst>
              <a:ext uri="{FF2B5EF4-FFF2-40B4-BE49-F238E27FC236}">
                <a16:creationId xmlns:a16="http://schemas.microsoft.com/office/drawing/2014/main" id="{38C4020E-3558-302B-4EFD-DB0B5ABCA895}"/>
              </a:ext>
            </a:extLst>
          </p:cNvPr>
          <p:cNvSpPr txBox="1"/>
          <p:nvPr/>
        </p:nvSpPr>
        <p:spPr>
          <a:xfrm>
            <a:off x="2180627" y="3714972"/>
            <a:ext cx="5760000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</a:t>
            </a:r>
            <a:r>
              <a:rPr lang="en-US" sz="5000" i="1" dirty="0">
                <a:solidFill>
                  <a:srgbClr val="FFFFFF"/>
                </a:solidFill>
                <a:latin typeface="Graphik Regular" panose="020B0503030202060203" pitchFamily="34" charset="0"/>
              </a:rPr>
              <a:t>Sentiment Analysis</a:t>
            </a:r>
            <a:endParaRPr sz="5000" i="1" dirty="0">
              <a:latin typeface="Graphik Regular" panose="020B050303020206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4FC46A-F1D3-92DD-69E8-23168473B0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365" y="9075912"/>
            <a:ext cx="3053185" cy="804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E16EF5E-3E8B-4C81-850D-5EECA9EC2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8680" y="1383832"/>
            <a:ext cx="7726728" cy="80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4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31" name="Google Shape;179;p3">
            <a:extLst>
              <a:ext uri="{FF2B5EF4-FFF2-40B4-BE49-F238E27FC236}">
                <a16:creationId xmlns:a16="http://schemas.microsoft.com/office/drawing/2014/main" id="{8CB527C3-D6FE-FC55-4881-0E2ACC36C870}"/>
              </a:ext>
            </a:extLst>
          </p:cNvPr>
          <p:cNvSpPr txBox="1"/>
          <p:nvPr/>
        </p:nvSpPr>
        <p:spPr>
          <a:xfrm>
            <a:off x="10752597" y="938855"/>
            <a:ext cx="7166400" cy="881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3300" b="1" dirty="0">
                <a:latin typeface="+mj-lt"/>
                <a:ea typeface="Calibri"/>
                <a:cs typeface="Calibri"/>
                <a:sym typeface="Calibri"/>
              </a:rPr>
              <a:t>Focus on High Sentiment Categories</a:t>
            </a:r>
            <a:endParaRPr lang="en-US" sz="3300" dirty="0">
              <a:latin typeface="+mj-lt"/>
              <a:ea typeface="Calibri"/>
              <a:cs typeface="Calibri"/>
              <a:sym typeface="Calibri"/>
            </a:endParaRPr>
          </a:p>
          <a:p>
            <a:pPr marL="457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300" dirty="0">
                <a:latin typeface="+mj-lt"/>
                <a:ea typeface="Calibri"/>
                <a:cs typeface="Calibri"/>
                <a:sym typeface="Calibri"/>
              </a:rPr>
              <a:t>It would be beneficial to focus on these categories when developing marketing strategies and product offerings.</a:t>
            </a:r>
          </a:p>
          <a:p>
            <a:pPr marL="457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3300" dirty="0">
              <a:latin typeface="+mj-lt"/>
              <a:ea typeface="Calibri"/>
              <a:cs typeface="Calibri"/>
              <a:sym typeface="Calibri"/>
            </a:endParaRP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3300" b="1" dirty="0">
                <a:latin typeface="+mj-lt"/>
                <a:ea typeface="Calibri"/>
                <a:cs typeface="Calibri"/>
                <a:sym typeface="Calibri"/>
              </a:rPr>
              <a:t>Improve Negative Sentiment Categories</a:t>
            </a:r>
          </a:p>
          <a:p>
            <a:pPr marL="457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300" dirty="0">
                <a:latin typeface="+mj-lt"/>
                <a:ea typeface="Calibri"/>
                <a:cs typeface="Calibri"/>
                <a:sym typeface="Calibri"/>
              </a:rPr>
              <a:t>It </a:t>
            </a:r>
            <a:r>
              <a:rPr lang="en-US" sz="3300" dirty="0">
                <a:latin typeface="+mj-lt"/>
                <a:cs typeface="Calibri"/>
                <a:sym typeface="Calibri"/>
              </a:rPr>
              <a:t>would</a:t>
            </a:r>
            <a:r>
              <a:rPr lang="en-US" sz="3300" dirty="0">
                <a:latin typeface="+mj-lt"/>
                <a:ea typeface="Calibri"/>
                <a:cs typeface="Calibri"/>
                <a:sym typeface="Calibri"/>
              </a:rPr>
              <a:t> be advisable to improve the content and marketing efforts for these categories.</a:t>
            </a:r>
          </a:p>
          <a:p>
            <a:pPr marL="457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3300" dirty="0">
              <a:latin typeface="+mj-lt"/>
              <a:ea typeface="Calibri"/>
              <a:cs typeface="Calibri"/>
              <a:sym typeface="Calibri"/>
            </a:endParaRP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3300" b="1" dirty="0">
                <a:latin typeface="+mj-lt"/>
                <a:ea typeface="Calibri"/>
                <a:cs typeface="Calibri"/>
                <a:sym typeface="Calibri"/>
              </a:rPr>
              <a:t>Utilize Sentiment Analysis for Real-time Analysis and Insights</a:t>
            </a:r>
          </a:p>
          <a:p>
            <a:pPr marL="457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300" dirty="0">
                <a:latin typeface="+mj-lt"/>
                <a:ea typeface="Calibri"/>
                <a:cs typeface="Calibri"/>
                <a:sym typeface="Calibri"/>
              </a:rPr>
              <a:t>It can be very helpful when identifying issues that need to be addressed right away.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D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Google Shape;179;p3">
            <a:extLst>
              <a:ext uri="{FF2B5EF4-FFF2-40B4-BE49-F238E27FC236}">
                <a16:creationId xmlns:a16="http://schemas.microsoft.com/office/drawing/2014/main" id="{45E42097-DFEF-6729-2B16-9CCF7183FCDD}"/>
              </a:ext>
            </a:extLst>
          </p:cNvPr>
          <p:cNvSpPr txBox="1"/>
          <p:nvPr/>
        </p:nvSpPr>
        <p:spPr>
          <a:xfrm>
            <a:off x="8864275" y="2528100"/>
            <a:ext cx="7166400" cy="526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3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Social Buzz </a:t>
            </a:r>
            <a:r>
              <a:rPr lang="en-US" sz="33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is a fast growing technology unicorn that need to adapt quickly to it's global scale. </a:t>
            </a:r>
            <a:r>
              <a:rPr lang="en-US" sz="33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Accenture</a:t>
            </a:r>
            <a:r>
              <a:rPr lang="en-US" sz="33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has begun a 3 month POC focusing on these tasks: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33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An audit of </a:t>
            </a:r>
            <a:r>
              <a:rPr lang="en-US" sz="33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Social Buzz</a:t>
            </a:r>
            <a:r>
              <a:rPr lang="en-US" sz="33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's big data practice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33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Recommendations for a successful IPO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33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Analysis to find </a:t>
            </a:r>
            <a:r>
              <a:rPr lang="en-US" sz="33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Social Buzz</a:t>
            </a:r>
            <a:r>
              <a:rPr lang="en-US" sz="33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's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166595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Google Shape;205;p4">
            <a:extLst>
              <a:ext uri="{FF2B5EF4-FFF2-40B4-BE49-F238E27FC236}">
                <a16:creationId xmlns:a16="http://schemas.microsoft.com/office/drawing/2014/main" id="{AC60DBE7-C213-5885-99EB-8872EACEAE62}"/>
              </a:ext>
            </a:extLst>
          </p:cNvPr>
          <p:cNvSpPr txBox="1"/>
          <p:nvPr/>
        </p:nvSpPr>
        <p:spPr>
          <a:xfrm>
            <a:off x="3069738" y="4993535"/>
            <a:ext cx="6557315" cy="492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In this analysis, we must take into account the vast quantity of data that 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Social Buzz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 handles.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We're dealing with over 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100,000 posts daily 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36,500,000 pieces of content annually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!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bg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To better concentrate on what is driving the most engagement on the platform, we've highlighted the top 5 most popular categories.</a:t>
            </a:r>
            <a:endParaRPr sz="2800" dirty="0">
              <a:solidFill>
                <a:schemeClr val="bg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36;p5">
            <a:extLst>
              <a:ext uri="{FF2B5EF4-FFF2-40B4-BE49-F238E27FC236}">
                <a16:creationId xmlns:a16="http://schemas.microsoft.com/office/drawing/2014/main" id="{ADBF49CA-D243-9845-CF83-8E51A20365A9}"/>
              </a:ext>
            </a:extLst>
          </p:cNvPr>
          <p:cNvSpPr/>
          <p:nvPr/>
        </p:nvSpPr>
        <p:spPr>
          <a:xfrm>
            <a:off x="11825797" y="1245533"/>
            <a:ext cx="2085137" cy="2085137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4928870" y="0"/>
                  <a:pt x="6350000" y="1421130"/>
                  <a:pt x="6350000" y="3175000"/>
                </a:cubicBezTo>
                <a:cubicBezTo>
                  <a:pt x="6350000" y="4928870"/>
                  <a:pt x="4928870" y="6350000"/>
                  <a:pt x="3175000" y="6350000"/>
                </a:cubicBezTo>
                <a:cubicBezTo>
                  <a:pt x="1421130" y="6350000"/>
                  <a:pt x="0" y="4928870"/>
                  <a:pt x="0" y="3175000"/>
                </a:cubicBezTo>
                <a:cubicBezTo>
                  <a:pt x="0" y="1421130"/>
                  <a:pt x="1421130" y="0"/>
                  <a:pt x="3175000" y="0"/>
                </a:cubicBezTo>
                <a:close/>
              </a:path>
            </a:pathLst>
          </a:custGeom>
          <a:solidFill>
            <a:srgbClr val="A100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237;p5">
            <a:extLst>
              <a:ext uri="{FF2B5EF4-FFF2-40B4-BE49-F238E27FC236}">
                <a16:creationId xmlns:a16="http://schemas.microsoft.com/office/drawing/2014/main" id="{36C0C55B-D180-720A-A967-697FC1473CA5}"/>
              </a:ext>
            </a:extLst>
          </p:cNvPr>
          <p:cNvGrpSpPr/>
          <p:nvPr/>
        </p:nvGrpSpPr>
        <p:grpSpPr>
          <a:xfrm>
            <a:off x="11411515" y="1025659"/>
            <a:ext cx="2187334" cy="2123082"/>
            <a:chOff x="-23042" y="66269"/>
            <a:chExt cx="6542159" cy="6349987"/>
          </a:xfrm>
        </p:grpSpPr>
        <p:sp>
          <p:nvSpPr>
            <p:cNvPr id="39" name="Google Shape;238;p5">
              <a:extLst>
                <a:ext uri="{FF2B5EF4-FFF2-40B4-BE49-F238E27FC236}">
                  <a16:creationId xmlns:a16="http://schemas.microsoft.com/office/drawing/2014/main" id="{069934E6-036D-96B1-F9BD-4AB0600E0A74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 extrusionOk="0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64249" t="1916" r="-22900" b="-93991"/>
              </a:stretch>
            </a:blipFill>
            <a:ln w="9525" cap="flat" cmpd="sng">
              <a:solidFill>
                <a:srgbClr val="00B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39;p5">
              <a:extLst>
                <a:ext uri="{FF2B5EF4-FFF2-40B4-BE49-F238E27FC236}">
                  <a16:creationId xmlns:a16="http://schemas.microsoft.com/office/drawing/2014/main" id="{DBBABDE3-5B1B-4E58-5645-918BC402911E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 extrusionOk="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93740D-ED30-66E4-78FF-18730460C36A}"/>
              </a:ext>
            </a:extLst>
          </p:cNvPr>
          <p:cNvGrpSpPr/>
          <p:nvPr/>
        </p:nvGrpSpPr>
        <p:grpSpPr>
          <a:xfrm>
            <a:off x="11209182" y="6718830"/>
            <a:ext cx="2592000" cy="2592000"/>
            <a:chOff x="354963" y="287738"/>
            <a:chExt cx="2194560" cy="2194560"/>
          </a:xfrm>
        </p:grpSpPr>
        <p:sp>
          <p:nvSpPr>
            <p:cNvPr id="32" name="Google Shape;71;p14">
              <a:extLst>
                <a:ext uri="{FF2B5EF4-FFF2-40B4-BE49-F238E27FC236}">
                  <a16:creationId xmlns:a16="http://schemas.microsoft.com/office/drawing/2014/main" id="{E4468ACA-5850-FF65-0FC3-DBA804D9E915}"/>
                </a:ext>
              </a:extLst>
            </p:cNvPr>
            <p:cNvSpPr/>
            <p:nvPr/>
          </p:nvSpPr>
          <p:spPr>
            <a:xfrm>
              <a:off x="537850" y="470625"/>
              <a:ext cx="1828800" cy="182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 Medium"/>
                <a:ea typeface="Rubik Medium"/>
                <a:cs typeface="Rubik Medium"/>
                <a:sym typeface="Rubik Medium"/>
              </a:endParaRPr>
            </a:p>
          </p:txBody>
        </p:sp>
        <p:pic>
          <p:nvPicPr>
            <p:cNvPr id="33" name="Google Shape;81;p14">
              <a:extLst>
                <a:ext uri="{FF2B5EF4-FFF2-40B4-BE49-F238E27FC236}">
                  <a16:creationId xmlns:a16="http://schemas.microsoft.com/office/drawing/2014/main" id="{DAF085D6-E3C5-FDAE-E46D-6A037970710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54963" y="287738"/>
              <a:ext cx="2194560" cy="21945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62;p13">
            <a:hlinkClick r:id="rId9"/>
            <a:extLst>
              <a:ext uri="{FF2B5EF4-FFF2-40B4-BE49-F238E27FC236}">
                <a16:creationId xmlns:a16="http://schemas.microsoft.com/office/drawing/2014/main" id="{C481BF57-EC93-EDE0-67AF-F7D1B334D1D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689374" y="867685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63;p13">
            <a:hlinkClick r:id="rId11"/>
            <a:extLst>
              <a:ext uri="{FF2B5EF4-FFF2-40B4-BE49-F238E27FC236}">
                <a16:creationId xmlns:a16="http://schemas.microsoft.com/office/drawing/2014/main" id="{6548A136-7008-0A45-FF2F-9B7ADBC04AC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413249" y="8676854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3A2BE5-6DD7-34FB-C0C1-7FEBA07CD8D8}"/>
              </a:ext>
            </a:extLst>
          </p:cNvPr>
          <p:cNvSpPr txBox="1"/>
          <p:nvPr/>
        </p:nvSpPr>
        <p:spPr>
          <a:xfrm>
            <a:off x="14293092" y="1610146"/>
            <a:ext cx="39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Andrew Fleming</a:t>
            </a:r>
          </a:p>
          <a:p>
            <a:r>
              <a:rPr lang="en-ID" sz="2400" dirty="0">
                <a:latin typeface="+mj-lt"/>
              </a:rPr>
              <a:t>Chief Technology Architect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150CA5-9E50-F9EF-3943-CEF929153E30}"/>
              </a:ext>
            </a:extLst>
          </p:cNvPr>
          <p:cNvSpPr txBox="1"/>
          <p:nvPr/>
        </p:nvSpPr>
        <p:spPr>
          <a:xfrm>
            <a:off x="14293092" y="4484686"/>
            <a:ext cx="39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Marcus </a:t>
            </a:r>
            <a:r>
              <a:rPr lang="en-US" sz="3200" b="1" dirty="0" err="1">
                <a:latin typeface="+mj-lt"/>
              </a:rPr>
              <a:t>Rompton</a:t>
            </a:r>
            <a:endParaRPr lang="en-US" sz="3200" b="1" dirty="0">
              <a:latin typeface="+mj-lt"/>
            </a:endParaRPr>
          </a:p>
          <a:p>
            <a:r>
              <a:rPr lang="en-ID" sz="2400" dirty="0">
                <a:latin typeface="+mj-lt"/>
              </a:rPr>
              <a:t>Senior Principal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745877-A6E6-8D4E-FD5D-A43354C75504}"/>
              </a:ext>
            </a:extLst>
          </p:cNvPr>
          <p:cNvSpPr txBox="1"/>
          <p:nvPr/>
        </p:nvSpPr>
        <p:spPr>
          <a:xfrm>
            <a:off x="14293092" y="7537776"/>
            <a:ext cx="39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</a:rPr>
              <a:t>Syahril</a:t>
            </a:r>
            <a:r>
              <a:rPr lang="en-US" sz="3200" b="1" dirty="0">
                <a:latin typeface="+mj-lt"/>
              </a:rPr>
              <a:t> Dimas </a:t>
            </a:r>
            <a:r>
              <a:rPr lang="en-US" sz="3200" b="1" dirty="0" err="1">
                <a:latin typeface="+mj-lt"/>
              </a:rPr>
              <a:t>Sabirin</a:t>
            </a:r>
            <a:endParaRPr lang="en-US" sz="3200" b="1" dirty="0">
              <a:latin typeface="+mj-lt"/>
            </a:endParaRPr>
          </a:p>
          <a:p>
            <a:r>
              <a:rPr lang="en-ID" sz="2400" dirty="0">
                <a:latin typeface="+mj-lt"/>
              </a:rPr>
              <a:t>Data Analyst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Google Shape;281;p6">
            <a:extLst>
              <a:ext uri="{FF2B5EF4-FFF2-40B4-BE49-F238E27FC236}">
                <a16:creationId xmlns:a16="http://schemas.microsoft.com/office/drawing/2014/main" id="{728881EE-90B5-9370-AD02-DF891F1C10A0}"/>
              </a:ext>
            </a:extLst>
          </p:cNvPr>
          <p:cNvSpPr txBox="1"/>
          <p:nvPr/>
        </p:nvSpPr>
        <p:spPr>
          <a:xfrm>
            <a:off x="3929102" y="1120652"/>
            <a:ext cx="9403014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Understanding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This involves studying the data.</a:t>
            </a:r>
          </a:p>
        </p:txBody>
      </p:sp>
      <p:sp>
        <p:nvSpPr>
          <p:cNvPr id="40" name="Google Shape;282;p6">
            <a:extLst>
              <a:ext uri="{FF2B5EF4-FFF2-40B4-BE49-F238E27FC236}">
                <a16:creationId xmlns:a16="http://schemas.microsoft.com/office/drawing/2014/main" id="{A0CD148E-6B33-C0C2-1806-11E6E994AA6C}"/>
              </a:ext>
            </a:extLst>
          </p:cNvPr>
          <p:cNvSpPr txBox="1"/>
          <p:nvPr/>
        </p:nvSpPr>
        <p:spPr>
          <a:xfrm>
            <a:off x="5764133" y="2741619"/>
            <a:ext cx="7567983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Modeling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Determining the relevant data from the given sets that should be incorporated into the final dataset.</a:t>
            </a:r>
            <a:endParaRPr sz="2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83;p6">
            <a:extLst>
              <a:ext uri="{FF2B5EF4-FFF2-40B4-BE49-F238E27FC236}">
                <a16:creationId xmlns:a16="http://schemas.microsoft.com/office/drawing/2014/main" id="{3193F822-0F5F-7DC6-6E54-8DFD29432471}"/>
              </a:ext>
            </a:extLst>
          </p:cNvPr>
          <p:cNvSpPr txBox="1"/>
          <p:nvPr/>
        </p:nvSpPr>
        <p:spPr>
          <a:xfrm>
            <a:off x="7626237" y="4548617"/>
            <a:ext cx="570587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Getting the data ready for analysis.</a:t>
            </a:r>
            <a:endParaRPr sz="3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84;p6">
            <a:extLst>
              <a:ext uri="{FF2B5EF4-FFF2-40B4-BE49-F238E27FC236}">
                <a16:creationId xmlns:a16="http://schemas.microsoft.com/office/drawing/2014/main" id="{5E02DCDB-3EC2-04DC-363F-35EB6653CF24}"/>
              </a:ext>
            </a:extLst>
          </p:cNvPr>
          <p:cNvSpPr txBox="1"/>
          <p:nvPr/>
        </p:nvSpPr>
        <p:spPr>
          <a:xfrm>
            <a:off x="9423367" y="6204766"/>
            <a:ext cx="39087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Looking into the data.</a:t>
            </a:r>
            <a:endParaRPr sz="2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85;p6">
            <a:extLst>
              <a:ext uri="{FF2B5EF4-FFF2-40B4-BE49-F238E27FC236}">
                <a16:creationId xmlns:a16="http://schemas.microsoft.com/office/drawing/2014/main" id="{97155C2A-FC9B-6C5C-9BD6-3FE591E37FDB}"/>
              </a:ext>
            </a:extLst>
          </p:cNvPr>
          <p:cNvSpPr txBox="1"/>
          <p:nvPr/>
        </p:nvSpPr>
        <p:spPr>
          <a:xfrm>
            <a:off x="11337710" y="7784814"/>
            <a:ext cx="5972653" cy="15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Using graphics to reveal insights from the data.</a:t>
            </a:r>
            <a:endParaRPr sz="2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8993821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3316821-FF62-DBEF-E3D4-034007EF7AB8}"/>
              </a:ext>
            </a:extLst>
          </p:cNvPr>
          <p:cNvGrpSpPr>
            <a:grpSpLocks noChangeAspect="1"/>
          </p:cNvGrpSpPr>
          <p:nvPr/>
        </p:nvGrpSpPr>
        <p:grpSpPr>
          <a:xfrm>
            <a:off x="2632800" y="2711557"/>
            <a:ext cx="13022400" cy="5662728"/>
            <a:chOff x="3132000" y="2465647"/>
            <a:chExt cx="11669958" cy="507462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87ACA92-1BA7-F9C5-F540-2EB6108D51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20001" y="5220000"/>
              <a:ext cx="10481957" cy="2320272"/>
              <a:chOff x="1835473" y="4032791"/>
              <a:chExt cx="15042436" cy="3329773"/>
            </a:xfrm>
          </p:grpSpPr>
          <p:pic>
            <p:nvPicPr>
              <p:cNvPr id="2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35473" y="6480806"/>
                <a:ext cx="2972220" cy="881758"/>
              </a:xfrm>
              <a:prstGeom prst="rect">
                <a:avLst/>
              </a:prstGeom>
            </p:spPr>
          </p:pic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001758" y="6480309"/>
                <a:ext cx="2972220" cy="881758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68042" y="6480309"/>
                <a:ext cx="2972220" cy="881758"/>
              </a:xfrm>
              <a:prstGeom prst="rect">
                <a:avLst/>
              </a:prstGeom>
            </p:spPr>
          </p:pic>
          <p:sp>
            <p:nvSpPr>
              <p:cNvPr id="20" name="Google Shape;311;p7">
                <a:extLst>
                  <a:ext uri="{FF2B5EF4-FFF2-40B4-BE49-F238E27FC236}">
                    <a16:creationId xmlns:a16="http://schemas.microsoft.com/office/drawing/2014/main" id="{1023898B-BA2E-18D9-279A-8313A7299971}"/>
                  </a:ext>
                </a:extLst>
              </p:cNvPr>
              <p:cNvSpPr txBox="1"/>
              <p:nvPr/>
            </p:nvSpPr>
            <p:spPr>
              <a:xfrm>
                <a:off x="10463166" y="4032791"/>
                <a:ext cx="6414743" cy="2385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200" dirty="0">
                    <a:solidFill>
                      <a:schemeClr val="dk1"/>
                    </a:solidFill>
                    <a:latin typeface="+mj-lt"/>
                  </a:rPr>
                  <a:t>56.2%</a:t>
                </a:r>
              </a:p>
              <a:p>
                <a:pPr algn="ctr"/>
                <a:r>
                  <a:rPr lang="en-US" dirty="0">
                    <a:solidFill>
                      <a:schemeClr val="dk1"/>
                    </a:solidFill>
                    <a:latin typeface="+mj-lt"/>
                  </a:rPr>
                  <a:t>TOTAL POSITIVE </a:t>
                </a:r>
                <a:r>
                  <a:rPr lang="en-US" dirty="0">
                    <a:solidFill>
                      <a:schemeClr val="dk1"/>
                    </a:solidFill>
                    <a:latin typeface="+mj-lt"/>
                    <a:ea typeface="Arial"/>
                    <a:cs typeface="Arial"/>
                    <a:sym typeface="Arial"/>
                  </a:rPr>
                  <a:t>REACTIONS</a:t>
                </a:r>
                <a:endParaRPr lang="en-US" dirty="0">
                  <a:solidFill>
                    <a:schemeClr val="dk1"/>
                  </a:solidFill>
                  <a:latin typeface="+mj-lt"/>
                </a:endParaRPr>
              </a:p>
              <a:p>
                <a:pPr algn="ctr"/>
                <a:r>
                  <a:rPr lang="en-US" dirty="0">
                    <a:solidFill>
                      <a:schemeClr val="dk1"/>
                    </a:solidFill>
                    <a:latin typeface="+mj-lt"/>
                  </a:rPr>
                  <a:t>RATIO</a:t>
                </a:r>
                <a:endParaRPr sz="1600" dirty="0">
                  <a:solidFill>
                    <a:schemeClr val="dk1"/>
                  </a:solidFill>
                  <a:latin typeface="+mj-lt"/>
                </a:endParaRPr>
              </a:p>
            </p:txBody>
          </p:sp>
          <p:sp>
            <p:nvSpPr>
              <p:cNvPr id="21" name="Google Shape;311;p7">
                <a:extLst>
                  <a:ext uri="{FF2B5EF4-FFF2-40B4-BE49-F238E27FC236}">
                    <a16:creationId xmlns:a16="http://schemas.microsoft.com/office/drawing/2014/main" id="{FC96567A-FFC8-188C-D6D0-84AE3EFF5C36}"/>
                  </a:ext>
                </a:extLst>
              </p:cNvPr>
              <p:cNvSpPr txBox="1"/>
              <p:nvPr/>
            </p:nvSpPr>
            <p:spPr>
              <a:xfrm>
                <a:off x="5296882" y="4032791"/>
                <a:ext cx="6414743" cy="2385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200" dirty="0">
                    <a:solidFill>
                      <a:schemeClr val="dk1"/>
                    </a:solidFill>
                    <a:latin typeface="+mj-lt"/>
                  </a:rPr>
                  <a:t>2020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+mj-lt"/>
                    <a:ea typeface="Arial"/>
                    <a:cs typeface="Arial"/>
                    <a:sym typeface="Arial"/>
                  </a:rPr>
                  <a:t>THE YEAR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+mj-lt"/>
                    <a:ea typeface="Arial"/>
                    <a:cs typeface="Arial"/>
                    <a:sym typeface="Arial"/>
                  </a:rPr>
                  <a:t>WITH THE HIGHEST OVERALL REACTIONS</a:t>
                </a:r>
                <a:endParaRPr lang="en-US" sz="1600" dirty="0">
                  <a:solidFill>
                    <a:schemeClr val="dk1"/>
                  </a:solidFill>
                  <a:latin typeface="+mj-lt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C9FCF4-C716-B3C5-0441-AE6AE940901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 flipV="1">
              <a:off x="3132000" y="2465647"/>
              <a:ext cx="11669957" cy="2040904"/>
              <a:chOff x="765244" y="4433706"/>
              <a:chExt cx="16747312" cy="2928858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4FA2C988-5FF4-3A87-B1F7-271286465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502891" y="6480806"/>
                <a:ext cx="2972219" cy="881758"/>
              </a:xfrm>
              <a:prstGeom prst="rect">
                <a:avLst/>
              </a:prstGeom>
            </p:spPr>
          </p:pic>
          <p:pic>
            <p:nvPicPr>
              <p:cNvPr id="26" name="Picture 12">
                <a:extLst>
                  <a:ext uri="{FF2B5EF4-FFF2-40B4-BE49-F238E27FC236}">
                    <a16:creationId xmlns:a16="http://schemas.microsoft.com/office/drawing/2014/main" id="{E4C12EC7-4328-D4C4-9E26-669270F9F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669176" y="6480309"/>
                <a:ext cx="2972219" cy="881758"/>
              </a:xfrm>
              <a:prstGeom prst="rect">
                <a:avLst/>
              </a:prstGeom>
            </p:spPr>
          </p:pic>
          <p:pic>
            <p:nvPicPr>
              <p:cNvPr id="27" name="Picture 13">
                <a:extLst>
                  <a:ext uri="{FF2B5EF4-FFF2-40B4-BE49-F238E27FC236}">
                    <a16:creationId xmlns:a16="http://schemas.microsoft.com/office/drawing/2014/main" id="{8EE8A653-3020-BC4A-D36B-F62D5FF82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835460" y="6480309"/>
                <a:ext cx="2972219" cy="881758"/>
              </a:xfrm>
              <a:prstGeom prst="rect">
                <a:avLst/>
              </a:prstGeom>
            </p:spPr>
          </p:pic>
          <p:sp>
            <p:nvSpPr>
              <p:cNvPr id="28" name="Google Shape;311;p7">
                <a:extLst>
                  <a:ext uri="{FF2B5EF4-FFF2-40B4-BE49-F238E27FC236}">
                    <a16:creationId xmlns:a16="http://schemas.microsoft.com/office/drawing/2014/main" id="{54558775-AE6B-D4CD-96D6-129538833046}"/>
                  </a:ext>
                </a:extLst>
              </p:cNvPr>
              <p:cNvSpPr txBox="1"/>
              <p:nvPr/>
            </p:nvSpPr>
            <p:spPr>
              <a:xfrm rot="10800000">
                <a:off x="11097812" y="4433709"/>
                <a:ext cx="6414744" cy="1987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7200" dirty="0">
                    <a:solidFill>
                      <a:schemeClr val="dk1"/>
                    </a:solidFill>
                    <a:latin typeface="+mj-lt"/>
                  </a:rPr>
                  <a:t>16</a:t>
                </a:r>
              </a:p>
              <a:p>
                <a:pPr algn="ctr"/>
                <a:r>
                  <a:rPr lang="fr-FR" dirty="0">
                    <a:solidFill>
                      <a:schemeClr val="dk1"/>
                    </a:solidFill>
                    <a:latin typeface="+mj-lt"/>
                  </a:rPr>
                  <a:t>UNIQUE CATEGORIES</a:t>
                </a:r>
              </a:p>
            </p:txBody>
          </p:sp>
          <p:sp>
            <p:nvSpPr>
              <p:cNvPr id="29" name="Google Shape;311;p7">
                <a:extLst>
                  <a:ext uri="{FF2B5EF4-FFF2-40B4-BE49-F238E27FC236}">
                    <a16:creationId xmlns:a16="http://schemas.microsoft.com/office/drawing/2014/main" id="{4F22FF2C-D9F5-BE1B-4346-A7B51CDADA2C}"/>
                  </a:ext>
                </a:extLst>
              </p:cNvPr>
              <p:cNvSpPr txBox="1"/>
              <p:nvPr/>
            </p:nvSpPr>
            <p:spPr>
              <a:xfrm rot="10800000">
                <a:off x="765244" y="4433706"/>
                <a:ext cx="6414742" cy="1987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200" dirty="0">
                    <a:solidFill>
                      <a:schemeClr val="dk1"/>
                    </a:solidFill>
                    <a:latin typeface="+mj-lt"/>
                  </a:rPr>
                  <a:t>1897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+mj-lt"/>
                    <a:ea typeface="Arial"/>
                    <a:cs typeface="Arial"/>
                    <a:sym typeface="Arial"/>
                  </a:rPr>
                  <a:t> REACTIONS FROM THE ANIMALS</a:t>
                </a:r>
                <a:endParaRPr lang="en-US" sz="1600" dirty="0">
                  <a:solidFill>
                    <a:schemeClr val="dk1"/>
                  </a:solidFill>
                  <a:latin typeface="+mj-lt"/>
                </a:endParaRPr>
              </a:p>
            </p:txBody>
          </p:sp>
          <p:sp>
            <p:nvSpPr>
              <p:cNvPr id="30" name="Google Shape;311;p7">
                <a:extLst>
                  <a:ext uri="{FF2B5EF4-FFF2-40B4-BE49-F238E27FC236}">
                    <a16:creationId xmlns:a16="http://schemas.microsoft.com/office/drawing/2014/main" id="{D366B852-B40C-7F32-D8CD-721588017B3C}"/>
                  </a:ext>
                </a:extLst>
              </p:cNvPr>
              <p:cNvSpPr txBox="1"/>
              <p:nvPr/>
            </p:nvSpPr>
            <p:spPr>
              <a:xfrm rot="10800000">
                <a:off x="5931528" y="4433708"/>
                <a:ext cx="6414742" cy="1987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200" dirty="0">
                    <a:solidFill>
                      <a:schemeClr val="dk1"/>
                    </a:solidFill>
                    <a:latin typeface="+mj-lt"/>
                  </a:rPr>
                  <a:t>ANIMALS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+mj-lt"/>
                  </a:rPr>
                  <a:t>THE MOST POPULAR CATEGORIES</a:t>
                </a:r>
              </a:p>
            </p:txBody>
          </p:sp>
        </p:grpSp>
        <p:sp>
          <p:nvSpPr>
            <p:cNvPr id="31" name="Google Shape;311;p7">
              <a:extLst>
                <a:ext uri="{FF2B5EF4-FFF2-40B4-BE49-F238E27FC236}">
                  <a16:creationId xmlns:a16="http://schemas.microsoft.com/office/drawing/2014/main" id="{F46D45E0-753C-8CE3-2D0E-253E1BFCA770}"/>
                </a:ext>
              </a:extLst>
            </p:cNvPr>
            <p:cNvSpPr txBox="1"/>
            <p:nvPr/>
          </p:nvSpPr>
          <p:spPr>
            <a:xfrm>
              <a:off x="3132000" y="5220000"/>
              <a:ext cx="4469959" cy="166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dirty="0">
                  <a:solidFill>
                    <a:schemeClr val="dk1"/>
                  </a:solidFill>
                  <a:latin typeface="+mj-lt"/>
                </a:rPr>
                <a:t>DECEMBER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j-lt"/>
                </a:rPr>
                <a:t>THE MONTH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j-lt"/>
                </a:rPr>
                <a:t>WITH THE MOST POSTS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E16EF5E-3E8B-4C81-850D-5EECA9EC2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01" y="1383832"/>
            <a:ext cx="14025886" cy="80301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E16EF5E-3E8B-4C81-850D-5EECA9EC2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156" y="1383832"/>
            <a:ext cx="12329776" cy="80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1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338</Words>
  <Application>Microsoft Office PowerPoint</Application>
  <PresentationFormat>Custom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Wingdings</vt:lpstr>
      <vt:lpstr>Clear Sans Regular Bold</vt:lpstr>
      <vt:lpstr>Graphik Regular</vt:lpstr>
      <vt:lpstr>Arial</vt:lpstr>
      <vt:lpstr>Calibri</vt:lpstr>
      <vt:lpstr>Rubik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Dang;Sabirin</dc:creator>
  <cp:lastModifiedBy>Windows User</cp:lastModifiedBy>
  <cp:revision>22</cp:revision>
  <dcterms:created xsi:type="dcterms:W3CDTF">2006-08-16T00:00:00Z</dcterms:created>
  <dcterms:modified xsi:type="dcterms:W3CDTF">2023-09-30T07:54:40Z</dcterms:modified>
  <dc:identifier>DAEhDyfaYKE</dc:identifier>
</cp:coreProperties>
</file>